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58" r:id="rId3"/>
    <p:sldId id="263" r:id="rId4"/>
    <p:sldId id="262" r:id="rId5"/>
    <p:sldId id="256" r:id="rId6"/>
    <p:sldId id="266" r:id="rId7"/>
    <p:sldId id="273" r:id="rId8"/>
    <p:sldId id="277" r:id="rId9"/>
    <p:sldId id="259" r:id="rId10"/>
    <p:sldId id="264" r:id="rId11"/>
    <p:sldId id="268" r:id="rId12"/>
    <p:sldId id="271" r:id="rId13"/>
    <p:sldId id="270" r:id="rId14"/>
    <p:sldId id="272" r:id="rId15"/>
    <p:sldId id="269" r:id="rId16"/>
    <p:sldId id="275" r:id="rId17"/>
    <p:sldId id="274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4/14/2015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jpeg"/><Relationship Id="rId4" Type="http://schemas.openxmlformats.org/officeDocument/2006/relationships/image" Target="../media/image66.pn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tihi.ru/avtor/kaikai28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gif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gif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walls.com/images/201108/reWalls.com_448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120130" cy="425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nterface.ru/microsoft/ms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3176"/>
            <a:ext cx="2160240" cy="172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fin.ru/management/practice/Fraud_triangle-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4988">
            <a:off x="251520" y="2636912"/>
            <a:ext cx="216024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oject-flow.com.ua/wp-content/uploads/2014/07/RTEmagicC_pm2triangle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70745">
            <a:off x="409327" y="393298"/>
            <a:ext cx="2160240" cy="188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beremday.ru/wp-content/uploads/2012/04/treug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437112"/>
            <a:ext cx="2304256" cy="22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3" descr="http://zhurnal.lib.ru/img/c/churbanowa_l_m/detskijstishokprokrugiterugolxnik/4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97329">
            <a:off x="6469839" y="712761"/>
            <a:ext cx="23034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babyforex.ru/files/treygolnik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365104"/>
            <a:ext cx="380746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ikorpus.ru/wp-content/uploads/2014/10/nevozmozhnyj-treugolnik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121825">
            <a:off x="5385482" y="2811056"/>
            <a:ext cx="2638749" cy="22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ikorpus.ru/wp-content/uploads/2014/10/nevozmozhnyj-treugolnik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54805">
            <a:off x="4870402" y="925818"/>
            <a:ext cx="1817221" cy="16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ikorpus.ru/wp-content/uploads/2014/10/nevozmozhnyj-treugolnik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53876">
            <a:off x="2541249" y="116823"/>
            <a:ext cx="2165853" cy="191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takefon.com/_ld/21/0223842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783144">
            <a:off x="1682697" y="4292982"/>
            <a:ext cx="2484001" cy="15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Стороны   прямоугольного треугольника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699792" y="5517232"/>
            <a:ext cx="6192688" cy="72008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Задача1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 Диагонали ромба равны 6 и 8. Найти стороны ромба.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320040"/>
            <a:ext cx="7595698" cy="4117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entury Schoolbook"/>
              </a:rPr>
              <a:t>а&lt;</a:t>
            </a:r>
            <a:r>
              <a:rPr lang="en-US" sz="2000" dirty="0" smtClean="0">
                <a:latin typeface="Century Schoolbook"/>
              </a:rPr>
              <a:t>c    b&lt;c</a:t>
            </a:r>
            <a:r>
              <a:rPr lang="ru-RU" sz="2000" dirty="0" smtClean="0">
                <a:latin typeface="Century Schoolbook"/>
              </a:rPr>
              <a:t>  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ru-RU" sz="2000" dirty="0" smtClean="0">
                <a:latin typeface="Century Schoolbook"/>
              </a:rPr>
              <a:t>катеты меньше гипотенузы</a:t>
            </a:r>
          </a:p>
          <a:p>
            <a:r>
              <a:rPr lang="en-US" sz="2000" dirty="0" smtClean="0">
                <a:latin typeface="Century Schoolbook"/>
              </a:rPr>
              <a:t>a+b&gt;c</a:t>
            </a:r>
            <a:r>
              <a:rPr lang="ru-RU" sz="2000" dirty="0" smtClean="0">
                <a:latin typeface="Century Schoolbook"/>
              </a:rPr>
              <a:t>   сумма катетов больше гипотенузы</a:t>
            </a:r>
          </a:p>
          <a:p>
            <a:r>
              <a:rPr lang="en-US" sz="2000" dirty="0" smtClean="0">
                <a:latin typeface="Century Schoolbook"/>
              </a:rPr>
              <a:t>a²+b²=c²  </a:t>
            </a:r>
            <a:r>
              <a:rPr lang="ru-RU" sz="2000" dirty="0" smtClean="0">
                <a:latin typeface="Century Schoolbook"/>
              </a:rPr>
              <a:t>квадрат гипотенузы равен сумме квадратов катетов</a:t>
            </a:r>
          </a:p>
          <a:p>
            <a:endParaRPr lang="ru-RU" sz="2000" dirty="0" smtClean="0">
              <a:latin typeface="Century Schoolbook"/>
            </a:endParaRPr>
          </a:p>
          <a:p>
            <a:endParaRPr lang="ru-RU" sz="2000" dirty="0" smtClean="0">
              <a:latin typeface="Century Schoolbook"/>
            </a:endParaRPr>
          </a:p>
          <a:p>
            <a:endParaRPr lang="ru-RU" sz="2000" dirty="0" smtClean="0">
              <a:latin typeface="Century Schoolbook"/>
            </a:endParaRPr>
          </a:p>
          <a:p>
            <a:pPr>
              <a:buNone/>
            </a:pPr>
            <a:endParaRPr lang="ru-RU" sz="2000" dirty="0" smtClean="0">
              <a:latin typeface="Century Schoolbook"/>
            </a:endParaRPr>
          </a:p>
          <a:p>
            <a:pPr>
              <a:buNone/>
            </a:pPr>
            <a:endParaRPr lang="ru-RU" sz="2000" dirty="0" smtClean="0">
              <a:latin typeface="Century Schoolbook"/>
            </a:endParaRPr>
          </a:p>
          <a:p>
            <a:r>
              <a:rPr lang="ru-RU" sz="2000" dirty="0" smtClean="0">
                <a:latin typeface="Century Schoolbook"/>
              </a:rPr>
              <a:t>Пифагоровы тройки</a:t>
            </a:r>
          </a:p>
          <a:p>
            <a:r>
              <a:rPr lang="ru-RU" sz="2000" dirty="0" smtClean="0">
                <a:latin typeface="Century Schoolbook"/>
              </a:rPr>
              <a:t>3, 4, 5;        5, 12, 13;     8, 15, 17;</a:t>
            </a:r>
          </a:p>
          <a:p>
            <a:r>
              <a:rPr lang="ru-RU" sz="2000" dirty="0" smtClean="0">
                <a:latin typeface="Century Schoolbook"/>
              </a:rPr>
              <a:t>7, 24, 25;    20, 21, 29…  </a:t>
            </a:r>
            <a:endParaRPr lang="ru-RU" sz="2000" dirty="0"/>
          </a:p>
        </p:txBody>
      </p:sp>
      <p:pic>
        <p:nvPicPr>
          <p:cNvPr id="4" name="Рисунок 3" descr="прямоугольный треуголь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2627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tematikalegko.ru/wp-content/uploads/2012/09/14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266429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по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438400" cy="1409700"/>
          </a:xfrm>
          <a:prstGeom prst="rect">
            <a:avLst/>
          </a:prstGeom>
          <a:noFill/>
        </p:spPr>
      </p:pic>
      <p:pic>
        <p:nvPicPr>
          <p:cNvPr id="3075" name="Picture 3" descr="C:\Users\по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1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Углы  прямоугольного треугольника</a:t>
            </a:r>
            <a:endParaRPr lang="ru-RU" dirty="0"/>
          </a:p>
        </p:txBody>
      </p:sp>
      <p:pic>
        <p:nvPicPr>
          <p:cNvPr id="5" name="Рисунок 4" descr="http://rushkolnik.ru/tw_files2/urls_3/894/d-893461/7z-docs/1_html_meb1a68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3096344" cy="32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ямоугольный треугольн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0" y="2564904"/>
            <a:ext cx="4320480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sinA=cosB ,     cosA=</a:t>
            </a:r>
            <a:r>
              <a:rPr lang="en-US" sz="2000" dirty="0" err="1" smtClean="0"/>
              <a:t>sinB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ctgA=AC/BC  </a:t>
            </a:r>
          </a:p>
          <a:p>
            <a:r>
              <a:rPr lang="en-US" sz="2000" dirty="0" smtClean="0"/>
              <a:t> tgA·ctgA=1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2.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прямоугольном треугольнике АВС гипотенуза  с=20, 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cos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А=0,6. Найти катеты.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3.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Один острый угол прямоугольного треугольника в 5 раз больше другого. Найти больший острый угол.</a:t>
            </a:r>
            <a:endParaRPr lang="en-US" sz="1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Содержимое 6" descr="http://matemat.me/wp-content/uploads/2013/02/geom_0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по\Desktop\7b8384_3bf6918d8fb4d48798f9cb53a174b6b9.png_srb_p_398_268_75_22_0.50_1.20_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80728"/>
            <a:ext cx="3096344" cy="146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6632"/>
            <a:ext cx="914400" cy="65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Частные  случаи  прямоугольных  треугольников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3436144" cy="5943600"/>
          </a:xfrm>
        </p:spPr>
        <p:txBody>
          <a:bodyPr/>
          <a:lstStyle/>
          <a:p>
            <a:r>
              <a:rPr lang="ru-RU" dirty="0" smtClean="0"/>
              <a:t>Свойство прямоугольных  треугольников с углом 30° (60°) используются для быстрых вычислений. </a:t>
            </a:r>
          </a:p>
          <a:p>
            <a:r>
              <a:rPr lang="ru-RU" dirty="0" smtClean="0"/>
              <a:t>Такой треугольник всегда можно выделить в правильном треугольнике.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Свойство прямоугольных равнобедренных треугольников также используется для быстрых вычислений при решении задач. Такой треугольник всегда найдется в квадрате.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7984" y="320040"/>
            <a:ext cx="4499354" cy="59893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Катет лежащий против угла в 30° градусов равен половине гипотенузы.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1400" dirty="0" smtClean="0"/>
              <a:t>В прямоугольном треугольнике с углом 45° катеты равны.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4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Диагональ прямоугольника равна 2√3, а одна из сторон 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/>
              </a:rPr>
              <a:t>√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Найти вторую сторону.</a:t>
            </a:r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5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/>
              </a:rPr>
              <a:t>. 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Диагональ квадрата равна √2. Чему равны стороны квадрата?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9458" name="Picture 2" descr="http://5terka.com/images/geom79atanasyan/geom7atanasyan-4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1968059" cy="1328564"/>
          </a:xfrm>
          <a:prstGeom prst="rect">
            <a:avLst/>
          </a:prstGeom>
          <a:noFill/>
        </p:spPr>
      </p:pic>
      <p:pic>
        <p:nvPicPr>
          <p:cNvPr id="6" name="Рисунок 5" descr="C:\Users\по\Desktop\c7f4a636c2c9d31669ad094694781e02.media.200x20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2494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rugosvet.ru/images/1011476_1476_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60848"/>
            <a:ext cx="2137026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ege-study.ru/wp-content/uploads/2012/08/sincos_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429000"/>
            <a:ext cx="2819022" cy="1073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Высота  опущенная из прямого  угла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332656"/>
            <a:ext cx="3960440" cy="597666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7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В прямоугольном треугольнике А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D=9, DB=16.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Найти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CD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8.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прямоугольном треугольнике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CB=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20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BD=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16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Найти второй отрезок гипотенузы.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59632" y="404664"/>
            <a:ext cx="3672408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Высота опущенная из прямого угла делит прямоугольный треугольник на два подобных данному.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6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Найдите все углы</a:t>
            </a:r>
          </a:p>
          <a:p>
            <a:endParaRPr lang="ru-RU" sz="1600" dirty="0"/>
          </a:p>
        </p:txBody>
      </p:sp>
      <p:pic>
        <p:nvPicPr>
          <p:cNvPr id="6" name="Рисунок 5" descr="http://ege-study.ru/wp-content/uploads/2012/08/height_in_tr_01_ne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6992"/>
            <a:ext cx="22322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azlib.ru/matematika/geometrija_planimetrija_v_tezisah_i_reshenijah_9_klass/i_23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229200"/>
            <a:ext cx="214249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\Desktop\Памятка-репетитора-по-математике-на-подобие-прямоугольных-треугольников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3096344" cy="20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\Desktop\Подобие-в-прямоугольном-треугольнике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44824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рмула длины высоты через сторон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8640"/>
            <a:ext cx="1512168" cy="5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ages.myshared.ru/360654/slide_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484784"/>
            <a:ext cx="3096344" cy="236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Медиана  из  прямого </a:t>
            </a:r>
            <a:r>
              <a:rPr lang="en-US" dirty="0" smtClean="0"/>
              <a:t> </a:t>
            </a:r>
            <a:r>
              <a:rPr lang="ru-RU" dirty="0" smtClean="0"/>
              <a:t>угла Описанная   окружность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620688"/>
            <a:ext cx="5276088" cy="583264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Медиана</a:t>
            </a:r>
            <a:r>
              <a:rPr lang="ru-RU" sz="1600" dirty="0" smtClean="0"/>
              <a:t>, отрезок </a:t>
            </a:r>
            <a:r>
              <a:rPr lang="ru-RU" sz="1600" b="1" dirty="0" smtClean="0"/>
              <a:t>|</a:t>
            </a:r>
            <a:r>
              <a:rPr lang="ru-RU" sz="1600" b="1" dirty="0" smtClean="0">
                <a:solidFill>
                  <a:srgbClr val="FF0000"/>
                </a:solidFill>
              </a:rPr>
              <a:t>CO</a:t>
            </a:r>
            <a:r>
              <a:rPr lang="ru-RU" sz="1600" b="1" dirty="0" smtClean="0"/>
              <a:t>|</a:t>
            </a:r>
            <a:r>
              <a:rPr lang="ru-RU" sz="1600" dirty="0" smtClean="0"/>
              <a:t>, исходящий из вершины прямого угла</a:t>
            </a:r>
            <a:r>
              <a:rPr lang="ru-RU" sz="1600" b="1" dirty="0" smtClean="0"/>
              <a:t> BCA</a:t>
            </a:r>
            <a:r>
              <a:rPr lang="ru-RU" sz="1600" dirty="0" smtClean="0"/>
              <a:t> и делящий гипотенузу </a:t>
            </a:r>
            <a:r>
              <a:rPr lang="ru-RU" sz="1600" b="1" dirty="0" err="1" smtClean="0">
                <a:solidFill>
                  <a:srgbClr val="0070C0"/>
                </a:solidFill>
              </a:rPr>
              <a:t>c</a:t>
            </a:r>
            <a:r>
              <a:rPr lang="ru-RU" sz="1600" dirty="0" smtClean="0"/>
              <a:t>, пополам. </a:t>
            </a:r>
            <a:r>
              <a:rPr lang="ru-RU" sz="1600" b="1" dirty="0" smtClean="0"/>
              <a:t>Медиана</a:t>
            </a:r>
            <a:r>
              <a:rPr lang="ru-RU" sz="1600" dirty="0" smtClean="0"/>
              <a:t> в прямоугольном треугольнике (</a:t>
            </a:r>
            <a:r>
              <a:rPr lang="ru-RU" sz="1600" b="1" dirty="0" smtClean="0">
                <a:solidFill>
                  <a:srgbClr val="FF0000"/>
                </a:solidFill>
              </a:rPr>
              <a:t>M</a:t>
            </a:r>
            <a:r>
              <a:rPr lang="ru-RU" sz="1600" dirty="0" smtClean="0"/>
              <a:t>), равна, радиусу описанной окружности (</a:t>
            </a:r>
            <a:r>
              <a:rPr lang="ru-RU" sz="1600" b="1" dirty="0" smtClean="0">
                <a:solidFill>
                  <a:srgbClr val="FF0000"/>
                </a:solidFill>
              </a:rPr>
              <a:t>R</a:t>
            </a:r>
            <a:r>
              <a:rPr lang="ru-RU" sz="1600" dirty="0" smtClean="0"/>
              <a:t>).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M</a:t>
            </a:r>
            <a:r>
              <a:rPr lang="ru-RU" sz="1600" dirty="0" smtClean="0"/>
              <a:t> - медиана</a:t>
            </a:r>
          </a:p>
          <a:p>
            <a:r>
              <a:rPr lang="ru-RU" sz="1600" b="1" dirty="0" smtClean="0"/>
              <a:t>R</a:t>
            </a:r>
            <a:r>
              <a:rPr lang="ru-RU" sz="1600" dirty="0" smtClean="0"/>
              <a:t> - радиус описанной окружности</a:t>
            </a:r>
          </a:p>
          <a:p>
            <a:r>
              <a:rPr lang="ru-RU" sz="1600" b="1" dirty="0" smtClean="0"/>
              <a:t>O</a:t>
            </a:r>
            <a:r>
              <a:rPr lang="ru-RU" sz="1600" dirty="0" smtClean="0"/>
              <a:t> - центр описанной окружности</a:t>
            </a:r>
          </a:p>
          <a:p>
            <a:r>
              <a:rPr lang="ru-RU" sz="1600" b="1" dirty="0" smtClean="0"/>
              <a:t>с</a:t>
            </a:r>
            <a:r>
              <a:rPr lang="ru-RU" sz="1600" dirty="0" smtClean="0"/>
              <a:t> - гипотенуза</a:t>
            </a:r>
          </a:p>
          <a:p>
            <a:r>
              <a:rPr lang="ru-RU" sz="1600" b="1" dirty="0" err="1" smtClean="0"/>
              <a:t>a</a:t>
            </a:r>
            <a:r>
              <a:rPr lang="ru-RU" sz="1600" dirty="0" smtClean="0"/>
              <a:t>,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b</a:t>
            </a:r>
            <a:r>
              <a:rPr lang="ru-RU" sz="1600" dirty="0" smtClean="0"/>
              <a:t> - катеты</a:t>
            </a:r>
          </a:p>
          <a:p>
            <a:r>
              <a:rPr lang="ru-RU" sz="1600" b="1" dirty="0" err="1" smtClean="0"/>
              <a:t>α</a:t>
            </a:r>
            <a:r>
              <a:rPr lang="ru-RU" sz="1600" dirty="0" err="1" smtClean="0"/>
              <a:t> </a:t>
            </a:r>
            <a:r>
              <a:rPr lang="ru-RU" sz="1600" dirty="0" smtClean="0"/>
              <a:t>- острый угол CAB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r>
              <a:rPr lang="ru-RU" sz="1600" dirty="0" smtClean="0"/>
              <a:t>Медиана равна радиусу и половине гипотенузы, (</a:t>
            </a:r>
            <a:r>
              <a:rPr lang="ru-RU" sz="1600" b="1" dirty="0" smtClean="0"/>
              <a:t>M</a:t>
            </a:r>
            <a:r>
              <a:rPr lang="ru-RU" sz="1600" dirty="0" smtClean="0"/>
              <a:t>):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9. </a:t>
            </a:r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Прямоугольный треугольник с катетами 3 и 4 вписан в окружность таким образом, что гипотенуза совпадает с диаметром. Найти радиус окружности.</a:t>
            </a:r>
          </a:p>
          <a:p>
            <a:endParaRPr lang="ru-RU" dirty="0"/>
          </a:p>
        </p:txBody>
      </p:sp>
      <p:pic>
        <p:nvPicPr>
          <p:cNvPr id="5" name="Рисунок 4" descr="Длина медианы прямоугольного треугольн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1800200" cy="17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едиана равна радиусу и половине гипотенуз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12915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Площадь                      вписанная    окружность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476672"/>
            <a:ext cx="4176464" cy="5906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 smtClean="0"/>
          </a:p>
          <a:p>
            <a:pPr algn="ctr"/>
            <a:r>
              <a:rPr lang="en-US" sz="6400" dirty="0" smtClean="0"/>
              <a:t>S=a·r/2+b·r/2+c·r/2</a:t>
            </a:r>
            <a:endParaRPr lang="ru-RU" sz="6400" dirty="0" smtClean="0"/>
          </a:p>
          <a:p>
            <a:pPr algn="ctr"/>
            <a:endParaRPr lang="en-US" sz="6400" dirty="0" smtClean="0"/>
          </a:p>
          <a:p>
            <a:pPr algn="ctr"/>
            <a:r>
              <a:rPr lang="en-US" sz="6400" dirty="0" smtClean="0"/>
              <a:t>S=</a:t>
            </a:r>
            <a:r>
              <a:rPr lang="en-US" sz="6400" dirty="0" err="1" smtClean="0"/>
              <a:t>r·p</a:t>
            </a:r>
            <a:r>
              <a:rPr lang="ru-RU" sz="6400" dirty="0" smtClean="0"/>
              <a:t>, </a:t>
            </a:r>
            <a:r>
              <a:rPr lang="en-US" sz="6400" dirty="0" smtClean="0"/>
              <a:t> </a:t>
            </a:r>
            <a:r>
              <a:rPr lang="ru-RU" sz="6400" dirty="0" smtClean="0"/>
              <a:t>где р полупериметр</a:t>
            </a:r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r>
              <a:rPr lang="ru-RU" sz="6400" dirty="0" smtClean="0"/>
              <a:t>АЕ=</a:t>
            </a:r>
            <a:r>
              <a:rPr lang="en-US" sz="6400" dirty="0" smtClean="0"/>
              <a:t>b-r</a:t>
            </a:r>
            <a:endParaRPr lang="ru-RU" sz="6400" dirty="0" smtClean="0"/>
          </a:p>
          <a:p>
            <a:r>
              <a:rPr lang="ru-RU" sz="6400" dirty="0" smtClean="0"/>
              <a:t>ВЕ=</a:t>
            </a:r>
            <a:r>
              <a:rPr lang="en-US" sz="6400" dirty="0" smtClean="0"/>
              <a:t>a-r</a:t>
            </a:r>
            <a:endParaRPr lang="ru-RU" sz="6400" dirty="0" smtClean="0"/>
          </a:p>
          <a:p>
            <a:r>
              <a:rPr lang="ru-RU" sz="6400" dirty="0" smtClean="0"/>
              <a:t>АЕ+ВЕ=</a:t>
            </a:r>
            <a:r>
              <a:rPr lang="en-US" sz="6400" dirty="0" smtClean="0"/>
              <a:t>c</a:t>
            </a:r>
          </a:p>
          <a:p>
            <a:r>
              <a:rPr lang="en-US" sz="6400" dirty="0" smtClean="0"/>
              <a:t>a+b-2r=c</a:t>
            </a:r>
          </a:p>
          <a:p>
            <a:r>
              <a:rPr lang="en-US" sz="6400" dirty="0" smtClean="0"/>
              <a:t>a+b-c=2r</a:t>
            </a:r>
          </a:p>
          <a:p>
            <a:r>
              <a:rPr lang="en-US" sz="6400" dirty="0" smtClean="0"/>
              <a:t>r=(a+b-c)/2</a:t>
            </a:r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ru-RU" sz="6400" dirty="0" smtClean="0"/>
          </a:p>
          <a:p>
            <a:endParaRPr lang="ru-RU" sz="6400" dirty="0" smtClean="0"/>
          </a:p>
          <a:p>
            <a:endParaRPr lang="ru-RU" sz="6400" dirty="0" smtClean="0"/>
          </a:p>
          <a:p>
            <a:endParaRPr lang="ru-RU" sz="6400" dirty="0" smtClean="0"/>
          </a:p>
          <a:p>
            <a:endParaRPr lang="ru-RU" sz="6400" dirty="0" smtClean="0"/>
          </a:p>
          <a:p>
            <a:endParaRPr lang="en-US" sz="6400" dirty="0" smtClean="0"/>
          </a:p>
          <a:p>
            <a:r>
              <a:rPr lang="ru-RU" sz="6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10. </a:t>
            </a:r>
            <a:r>
              <a:rPr lang="ru-RU" sz="5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Найти радиус окружности, вписанной в египетский треугольник. </a:t>
            </a:r>
          </a:p>
          <a:p>
            <a:endParaRPr lang="ru-RU" sz="5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6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Задача 11. </a:t>
            </a:r>
            <a:r>
              <a:rPr lang="ru-RU" sz="5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Найти высоту египетского треугольника, опущенную на гипотенузу</a:t>
            </a:r>
            <a:r>
              <a:rPr lang="ru-RU" sz="5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sz="5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5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3400" dirty="0" smtClean="0"/>
          </a:p>
          <a:p>
            <a:endParaRPr lang="ru-RU" sz="34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en-US" sz="2000" dirty="0" smtClean="0"/>
              <a:t>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en-US" sz="2000" dirty="0" smtClean="0"/>
              <a:t>    </a:t>
            </a:r>
            <a:endParaRPr lang="ru-RU" sz="2000" dirty="0"/>
          </a:p>
        </p:txBody>
      </p:sp>
      <p:pic>
        <p:nvPicPr>
          <p:cNvPr id="5" name="Рисунок 4" descr="прямоугольный треуголь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1944216" cy="18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259632" y="404664"/>
            <a:ext cx="3312368" cy="5904696"/>
          </a:xfrm>
        </p:spPr>
        <p:txBody>
          <a:bodyPr/>
          <a:lstStyle/>
          <a:p>
            <a:r>
              <a:rPr lang="en-US" sz="3200" dirty="0" smtClean="0"/>
              <a:t>S=a·b/2</a:t>
            </a:r>
            <a:endParaRPr lang="ru-RU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S=c·h/2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17366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Формула длины высоты через сторо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589240"/>
            <a:ext cx="2448272" cy="7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shalkin.su/uploads/posts/2014-07/1406241482_radius-vpisannoy-okruzhnosti-v-pryamougolnyy-treugolni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21265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estival.1september.ru/articles/521832/Image4863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005064"/>
            <a:ext cx="2304256" cy="11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по\Desktop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221088"/>
            <a:ext cx="1100336" cy="82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Упражнение 2        Упражнение 3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Из троек чисел </a:t>
            </a:r>
            <a:r>
              <a:rPr lang="ru-RU" sz="1800" dirty="0" smtClean="0"/>
              <a:t>выберите </a:t>
            </a:r>
            <a:r>
              <a:rPr lang="ru-RU" sz="1800" dirty="0" smtClean="0"/>
              <a:t>те , которые могут быть длинами сторон треугольника:</a:t>
            </a:r>
          </a:p>
          <a:p>
            <a:pPr>
              <a:buNone/>
            </a:pPr>
            <a:r>
              <a:rPr lang="ru-RU" sz="1800" dirty="0" smtClean="0"/>
              <a:t>1, 2, 3;          3, 4, 5;         5, 6, 7;  </a:t>
            </a:r>
          </a:p>
          <a:p>
            <a:pPr>
              <a:buNone/>
            </a:pPr>
            <a:r>
              <a:rPr lang="ru-RU" sz="1800" dirty="0" smtClean="0"/>
              <a:t>5, 12, 13;      3, 3, 4;         3, 3, 5;</a:t>
            </a:r>
          </a:p>
          <a:p>
            <a:pPr>
              <a:buNone/>
            </a:pPr>
            <a:r>
              <a:rPr lang="ru-RU" sz="1800" dirty="0" smtClean="0"/>
              <a:t>3, 3, 6;          3, 3, 7;         9, 40, 41.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Из выбранных троек  - </a:t>
            </a:r>
            <a:r>
              <a:rPr lang="ru-RU" sz="1800" dirty="0" smtClean="0"/>
              <a:t>выберите </a:t>
            </a:r>
            <a:r>
              <a:rPr lang="ru-RU" sz="1800" dirty="0" smtClean="0"/>
              <a:t>пифагоровы тройки.</a:t>
            </a:r>
          </a:p>
          <a:p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Сформулируйте и решите все возможные задачи по египетскому треугольнику.</a:t>
            </a:r>
            <a:endParaRPr lang="ru-RU" sz="2000" dirty="0"/>
          </a:p>
        </p:txBody>
      </p:sp>
      <p:pic>
        <p:nvPicPr>
          <p:cNvPr id="8" name="Рисунок 7" descr="http://mognovse.ru/mogno/741/740522/740522_html_m74024f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710320" cy="18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Катеты 3 и 4,  гипотенуза 5</a:t>
            </a:r>
            <a:r>
              <a:rPr lang="en-US" sz="1800" dirty="0" smtClean="0"/>
              <a:t>,  </a:t>
            </a:r>
          </a:p>
          <a:p>
            <a:r>
              <a:rPr lang="ru-RU" sz="1800" dirty="0" smtClean="0"/>
              <a:t>Теорема Пифагора  </a:t>
            </a:r>
            <a:r>
              <a:rPr lang="en-US" sz="1800" dirty="0" smtClean="0"/>
              <a:t>  5²=3²+4²</a:t>
            </a:r>
            <a:endParaRPr lang="ru-RU" sz="1800" dirty="0" smtClean="0"/>
          </a:p>
          <a:p>
            <a:r>
              <a:rPr lang="en-US" sz="1800" dirty="0" smtClean="0"/>
              <a:t>sinA=0,6       cosA=0,8       </a:t>
            </a:r>
            <a:r>
              <a:rPr lang="en-US" sz="1800" dirty="0" err="1" smtClean="0"/>
              <a:t>tgA</a:t>
            </a:r>
            <a:r>
              <a:rPr lang="en-US" sz="1800" dirty="0" smtClean="0"/>
              <a:t>=0,75</a:t>
            </a:r>
            <a:endParaRPr lang="ru-RU" sz="1800" dirty="0" smtClean="0"/>
          </a:p>
          <a:p>
            <a:r>
              <a:rPr lang="en-US" sz="1800" dirty="0" smtClean="0"/>
              <a:t>sinA²+cosA²=1      0,6²+0,8²=0,36+0,64=1</a:t>
            </a:r>
          </a:p>
          <a:p>
            <a:r>
              <a:rPr lang="en-US" sz="1800" dirty="0" smtClean="0"/>
              <a:t>R=AB</a:t>
            </a:r>
            <a:r>
              <a:rPr lang="ru-RU" sz="1800" dirty="0" smtClean="0"/>
              <a:t>:2    </a:t>
            </a:r>
            <a:r>
              <a:rPr lang="en-US" sz="1800" dirty="0" smtClean="0"/>
              <a:t>R=5</a:t>
            </a:r>
            <a:r>
              <a:rPr lang="ru-RU" sz="1800" dirty="0" smtClean="0"/>
              <a:t>:2 </a:t>
            </a:r>
            <a:r>
              <a:rPr lang="en-US" sz="1800" dirty="0" smtClean="0"/>
              <a:t>  </a:t>
            </a:r>
            <a:r>
              <a:rPr lang="ru-RU" sz="1800" dirty="0" smtClean="0"/>
              <a:t>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R=2,5   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CM=2,5</a:t>
            </a:r>
            <a:r>
              <a:rPr lang="en-US" sz="1800" dirty="0" smtClean="0"/>
              <a:t>  </a:t>
            </a:r>
            <a:r>
              <a:rPr lang="ru-RU" sz="1800" dirty="0" smtClean="0"/>
              <a:t>(СМ – медиана из прямого угла)</a:t>
            </a:r>
          </a:p>
          <a:p>
            <a:r>
              <a:rPr lang="en-US" sz="1800" dirty="0" smtClean="0"/>
              <a:t>CD·AB=BC·AB     CD·5=3·4     CD=12</a:t>
            </a:r>
            <a:r>
              <a:rPr lang="ru-RU" sz="1800" dirty="0" smtClean="0"/>
              <a:t>:5  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CD=2,4</a:t>
            </a:r>
          </a:p>
          <a:p>
            <a:r>
              <a:rPr lang="en-US" sz="1800" dirty="0" smtClean="0"/>
              <a:t>CB²=BD·AB    3²=BD·5      BD=9</a:t>
            </a:r>
            <a:r>
              <a:rPr lang="ru-RU" sz="1800" dirty="0" smtClean="0"/>
              <a:t>:5 </a:t>
            </a:r>
            <a:r>
              <a:rPr lang="en-US" sz="1800" dirty="0" smtClean="0"/>
              <a:t>   </a:t>
            </a:r>
            <a:r>
              <a:rPr lang="ru-RU" sz="1800" dirty="0" smtClean="0"/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BD=1,8</a:t>
            </a:r>
          </a:p>
          <a:p>
            <a:r>
              <a:rPr lang="en-US" sz="1800" dirty="0" smtClean="0"/>
              <a:t>AD=AB-BD        AD=5-1,8=3,2        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AD=3,2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 smtClean="0"/>
              <a:t>r=(a+b-c)</a:t>
            </a:r>
            <a:r>
              <a:rPr lang="ru-RU" sz="1800" dirty="0" smtClean="0"/>
              <a:t>:2  </a:t>
            </a:r>
            <a:r>
              <a:rPr lang="en-US" sz="1800" dirty="0" smtClean="0"/>
              <a:t>  </a:t>
            </a:r>
            <a:r>
              <a:rPr lang="ru-RU" sz="1800" dirty="0" smtClean="0"/>
              <a:t>  </a:t>
            </a:r>
            <a:r>
              <a:rPr lang="en-US" sz="1800" dirty="0" smtClean="0"/>
              <a:t>r=</a:t>
            </a:r>
            <a:r>
              <a:rPr lang="ru-RU" sz="1800" dirty="0" smtClean="0"/>
              <a:t>(3+4-5):2=1 </a:t>
            </a:r>
            <a:r>
              <a:rPr lang="en-US" sz="1800" dirty="0" smtClean="0"/>
              <a:t>          </a:t>
            </a:r>
            <a:r>
              <a:rPr lang="ru-RU" sz="1800" b="1" dirty="0" smtClean="0"/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r=1</a:t>
            </a:r>
          </a:p>
          <a:p>
            <a:r>
              <a:rPr lang="en-US" sz="1800" dirty="0" smtClean="0"/>
              <a:t>S=AC·BC</a:t>
            </a:r>
            <a:r>
              <a:rPr lang="ru-RU" sz="1800" dirty="0" smtClean="0"/>
              <a:t>:2</a:t>
            </a:r>
            <a:r>
              <a:rPr lang="en-US" sz="1800" dirty="0" smtClean="0"/>
              <a:t>         S=3·4</a:t>
            </a:r>
            <a:r>
              <a:rPr lang="ru-RU" sz="1800" dirty="0" smtClean="0"/>
              <a:t>:2=6               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S=6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27653" name="Picture 5" descr="http://mat-ege.ru/images/b4/015/2780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133600" cy="2105026"/>
          </a:xfrm>
          <a:prstGeom prst="rect">
            <a:avLst/>
          </a:prstGeom>
          <a:noFill/>
        </p:spPr>
      </p:pic>
      <p:pic>
        <p:nvPicPr>
          <p:cNvPr id="12" name="Рисунок 11" descr="https://encrypted-tbn1.gstatic.com/images?q=tbn:ANd9GcSqVLLaAxif1wCfzmVPiQlAW9QsIXgPm3p5vr7fd120S3jCkZb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2005965" cy="136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по\Desktop\svyashchennyi-tryeugolnik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1967755" cy="196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Рефлексия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какой вы ступеньке и с каким настроением?</a:t>
            </a:r>
            <a:endParaRPr lang="ru-RU" sz="2400" dirty="0"/>
          </a:p>
        </p:txBody>
      </p:sp>
      <p:pic>
        <p:nvPicPr>
          <p:cNvPr id="4" name="Рисунок 3" descr="Картинки по запросу смайлики настроения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40562">
            <a:off x="958225" y="255153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ddsmile.ru/UserFiles/Image/img12_225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7421">
            <a:off x="1763688" y="2204864"/>
            <a:ext cx="790575" cy="44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udocs.exdat.com/data/14/13006/13006_html_m677968c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4634">
            <a:off x="2843808" y="1988840"/>
            <a:ext cx="495300" cy="4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oi-petelki.ru/wp-content/uploads/2012/10/smaylik-s-voproso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3168">
            <a:off x="3707904" y="1772816"/>
            <a:ext cx="533400" cy="5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lestiashky.narod.ru/1/smayl4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8692">
            <a:off x="4716016" y="1772816"/>
            <a:ext cx="54830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dinklik.com/sites/default/files/imagecache/resizeimgpost-500-500/u52/2011/01/smiley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8436">
            <a:off x="5697203" y="1828953"/>
            <a:ext cx="688536" cy="5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odosinovets.info/_nw/5/8942446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39332">
            <a:off x="6753748" y="2042949"/>
            <a:ext cx="792088" cy="64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vestnikk.ru/uploads/posts/2011-09/1316408414_2100_confused_emotion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54071">
            <a:off x="7876323" y="2502880"/>
            <a:ext cx="653029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536504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sz="9600" dirty="0" smtClean="0"/>
          </a:p>
          <a:p>
            <a:pPr fontAlgn="base">
              <a:buNone/>
            </a:pPr>
            <a:r>
              <a:rPr lang="ru-RU" sz="9600" dirty="0" smtClean="0"/>
              <a:t>                               !----! Дело мастера боится.</a:t>
            </a:r>
          </a:p>
          <a:p>
            <a:pPr fontAlgn="base">
              <a:buNone/>
            </a:pPr>
            <a:r>
              <a:rPr lang="ru-RU" sz="9600" dirty="0" smtClean="0"/>
              <a:t>                         !----! Уменье и труд всё перетрут.</a:t>
            </a:r>
          </a:p>
          <a:p>
            <a:pPr fontAlgn="base">
              <a:buNone/>
            </a:pPr>
            <a:r>
              <a:rPr lang="ru-RU" sz="9600" dirty="0" smtClean="0"/>
              <a:t>                   !----! Усердная мышь и доску прогрызет.</a:t>
            </a:r>
          </a:p>
          <a:p>
            <a:pPr fontAlgn="base">
              <a:buNone/>
            </a:pPr>
            <a:r>
              <a:rPr lang="ru-RU" sz="9600" dirty="0" smtClean="0"/>
              <a:t>            !----! Лучше поздно, чем никогда.</a:t>
            </a:r>
          </a:p>
          <a:p>
            <a:pPr fontAlgn="base">
              <a:buNone/>
            </a:pPr>
            <a:r>
              <a:rPr lang="ru-RU" sz="9600" dirty="0" smtClean="0"/>
              <a:t>    !-----! Авось да как-нибудь до добра не доведут.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5904656" cy="31409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Простейший из многоугольников – треугольник – играет особую роль. Без преувеличения можно сказать, что вся геометрия со времен «Начал»  Евклида покоится на «трех китах» – трех признаках равенства треугольников.</a:t>
            </a:r>
            <a:endParaRPr lang="ru-RU" sz="2000" dirty="0"/>
          </a:p>
        </p:txBody>
      </p:sp>
      <p:pic>
        <p:nvPicPr>
          <p:cNvPr id="4" name="Рисунок 3" descr="http://www.lva.virginia.gov/public/archivesmonth/2003/archweek_images/GMU/Euclid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3214">
            <a:off x="6063786" y="1356379"/>
            <a:ext cx="2608958" cy="192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67744" y="4005064"/>
            <a:ext cx="612068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За несколько тысячелетий геометры столь подробно изучили треугольник, что иногда говорят о «геометрии треугольника» </a:t>
            </a:r>
            <a:r>
              <a:rPr lang="ru-RU" sz="2000" dirty="0" smtClean="0"/>
              <a:t>, </a:t>
            </a:r>
            <a:r>
              <a:rPr lang="ru-RU" sz="2000" dirty="0" smtClean="0"/>
              <a:t>как о самостоятельном разделе элементарной геометрии.</a:t>
            </a:r>
            <a:endParaRPr lang="ru-RU" sz="2000" dirty="0"/>
          </a:p>
        </p:txBody>
      </p:sp>
      <p:pic>
        <p:nvPicPr>
          <p:cNvPr id="9" name="Рисунок 8" descr="http://upload.wikimedia.org/wikipedia/commons/thumb/8/8c/Euklid2.jpg/220px-Euklid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2088232" cy="367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75856" y="620688"/>
            <a:ext cx="5688632" cy="32403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Логика не парит в пространстве, без всякой связи с миром наблюдений.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251520" y="4149725"/>
            <a:ext cx="4428430" cy="2087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Ри́хард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Э́длер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 фон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Ми́зес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      (1883-1953) </a:t>
            </a:r>
          </a:p>
          <a:p>
            <a:pPr lvl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математик и механик    австрийского  происхождения</a:t>
            </a:r>
          </a:p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по\Desktop\mises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\Desktop\1265142658_lev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566035" cy="25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7494"/>
            <a:ext cx="5184576" cy="647387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Прямой угол</a:t>
            </a:r>
            <a:br>
              <a:rPr lang="ru-RU" sz="1600" b="1" dirty="0" smtClean="0"/>
            </a:br>
            <a:r>
              <a:rPr lang="ru-RU" sz="1600" b="1" i="1" dirty="0" smtClean="0">
                <a:hlinkClick r:id="rId2"/>
              </a:rPr>
              <a:t>Эва Радзакис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стихотворение «Углы»</a:t>
            </a:r>
            <a:br>
              <a:rPr lang="ru-RU" sz="1600" dirty="0" smtClean="0"/>
            </a:br>
            <a:r>
              <a:rPr lang="ru-RU" sz="1600" dirty="0" smtClean="0"/>
              <a:t> (Алла Морозова)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сменяю я угол прямой</a:t>
            </a:r>
            <a:br>
              <a:rPr lang="ru-RU" sz="1600" dirty="0" smtClean="0"/>
            </a:br>
            <a:r>
              <a:rPr lang="ru-RU" sz="1600" dirty="0" smtClean="0"/>
              <a:t>На тупой или даже на острый</a:t>
            </a:r>
            <a:br>
              <a:rPr lang="ru-RU" sz="1600" dirty="0" smtClean="0"/>
            </a:br>
            <a:r>
              <a:rPr lang="ru-RU" sz="1600" dirty="0" smtClean="0"/>
              <a:t>Всё в порядке с моей головой</a:t>
            </a:r>
            <a:br>
              <a:rPr lang="ru-RU" sz="1600" dirty="0" smtClean="0"/>
            </a:br>
            <a:r>
              <a:rPr lang="ru-RU" sz="1600" dirty="0" smtClean="0"/>
              <a:t>Просто мир за окном слишком пёстрый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 окна лишь прямые углы</a:t>
            </a:r>
            <a:br>
              <a:rPr lang="ru-RU" sz="1600" dirty="0" smtClean="0"/>
            </a:br>
            <a:r>
              <a:rPr lang="ru-RU" sz="1600" dirty="0" smtClean="0"/>
              <a:t>Девяносто умножь на четыре</a:t>
            </a:r>
            <a:br>
              <a:rPr lang="ru-RU" sz="1600" dirty="0" smtClean="0"/>
            </a:br>
            <a:r>
              <a:rPr lang="ru-RU" sz="1600" dirty="0" smtClean="0"/>
              <a:t>И ты в центре придуманной мглы</a:t>
            </a:r>
            <a:br>
              <a:rPr lang="ru-RU" sz="1600" dirty="0" smtClean="0"/>
            </a:br>
            <a:r>
              <a:rPr lang="ru-RU" sz="1600" dirty="0" smtClean="0"/>
              <a:t>Оставаясь в уютной квартире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Как не странно, четыре угла</a:t>
            </a:r>
            <a:br>
              <a:rPr lang="ru-RU" sz="1600" dirty="0" smtClean="0"/>
            </a:br>
            <a:r>
              <a:rPr lang="ru-RU" sz="1600" dirty="0" smtClean="0"/>
              <a:t>Образуют законченный круг</a:t>
            </a:r>
            <a:br>
              <a:rPr lang="ru-RU" sz="1600" dirty="0" smtClean="0"/>
            </a:br>
            <a:r>
              <a:rPr lang="ru-RU" sz="1600" dirty="0" smtClean="0"/>
              <a:t>В коем спрятаться можно от зла</a:t>
            </a:r>
            <a:br>
              <a:rPr lang="ru-RU" sz="1600" dirty="0" smtClean="0"/>
            </a:br>
            <a:r>
              <a:rPr lang="ru-RU" sz="1600" dirty="0" smtClean="0"/>
              <a:t>От болтливых друзей и подруг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сменяю я угол прямой</a:t>
            </a:r>
            <a:br>
              <a:rPr lang="ru-RU" sz="1600" dirty="0" smtClean="0"/>
            </a:br>
            <a:r>
              <a:rPr lang="ru-RU" sz="1600" dirty="0" smtClean="0"/>
              <a:t>Мне тепло от его прямоты</a:t>
            </a:r>
            <a:br>
              <a:rPr lang="ru-RU" sz="1600" dirty="0" smtClean="0"/>
            </a:br>
            <a:r>
              <a:rPr lang="ru-RU" sz="1600" dirty="0" smtClean="0"/>
              <a:t>Жаль, что видимся редко с тобой -</a:t>
            </a:r>
            <a:br>
              <a:rPr lang="ru-RU" sz="1600" dirty="0" smtClean="0"/>
            </a:br>
            <a:r>
              <a:rPr lang="ru-RU" sz="1600" dirty="0" smtClean="0"/>
              <a:t>Ярким светом далекой звезды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://99px.ru/sstorage/56/2013/03/image_5617031310020238303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736304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3/76/618/76618456_4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2448272" cy="24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britishcat.ru/wp-content/uploads/2011/12/Koshka-na-podokonnik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92696"/>
            <a:ext cx="2376264" cy="222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firestock.ru/wp-content/uploads/2013/08/firestock_bear_window_06082013-696x10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924944"/>
            <a:ext cx="2160240" cy="378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263704" cy="230425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Прямоугольный треугольник</a:t>
            </a:r>
            <a:endParaRPr lang="ru-RU" sz="4800" dirty="0"/>
          </a:p>
        </p:txBody>
      </p:sp>
      <p:pic>
        <p:nvPicPr>
          <p:cNvPr id="5" name="Рисунок 4" descr="http://netkonca.ru/uploads/posts/2011-11/1321025257_gnllthjm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4212193" cy="25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3717032"/>
            <a:ext cx="4320480" cy="1008112"/>
          </a:xfrm>
        </p:spPr>
        <p:txBody>
          <a:bodyPr/>
          <a:lstStyle/>
          <a:p>
            <a:r>
              <a:rPr lang="ru-RU" b="1" dirty="0" smtClean="0"/>
              <a:t>Цели урока: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32040" y="1268760"/>
            <a:ext cx="4211960" cy="558924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Повторить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Осмыслить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Систематизировать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Обобщить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Воспринимать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Определять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Использовать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Решать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Овладеть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Закрепить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4572000" cy="3429000"/>
        </p:xfrm>
        <a:graphic>
          <a:graphicData uri="http://schemas.openxmlformats.org/presentationml/2006/ole">
            <p:oleObj spid="_x0000_s1025" name="Слайд" r:id="rId3" imgW="4569445" imgH="3426611" progId="PowerPoint.Slide.12">
              <p:embed/>
            </p:oleObj>
          </a:graphicData>
        </a:graphic>
      </p:graphicFrame>
      <p:pic>
        <p:nvPicPr>
          <p:cNvPr id="8" name="Рисунок 7" descr="http://cache4.asset-cache.net/xt/164210740.jpg?v=1&amp;g=fs1%7C0%7CDV%7C10%7C740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21083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ree.megacampus.ru/xbookM0005/files/18-10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2053505" cy="95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Актуальность темы</a:t>
            </a:r>
            <a:br>
              <a:rPr lang="ru-RU" sz="2800" dirty="0" smtClean="0"/>
            </a:br>
            <a:r>
              <a:rPr lang="ru-RU" sz="2800" dirty="0" smtClean="0"/>
              <a:t>Выделите прямой угол</a:t>
            </a:r>
            <a:endParaRPr lang="ru-RU" sz="2800" dirty="0"/>
          </a:p>
        </p:txBody>
      </p:sp>
      <p:pic>
        <p:nvPicPr>
          <p:cNvPr id="6" name="Рисунок 5" descr="C:\Users\по\Desktop\geom8atan-115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webmath.ru/poleznoe/images/geometric_figure/formules_512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45224"/>
            <a:ext cx="1008112" cy="12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thumb/c/c9/Square_(geometry).svg/200px-Square_(geometry)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445224"/>
            <a:ext cx="1228299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ree.megacampus.ru/xbookM0005/files/18-13r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340768"/>
            <a:ext cx="1996060" cy="11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resolventa.ru/sprris/planimetry/cangle/ca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492896"/>
            <a:ext cx="1378424" cy="13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udocs.exdat.com/data/15/14012/14012_html_m60b1405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933056"/>
            <a:ext cx="15974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resolventa.ru/sprris/planimetry/trap/tr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05064"/>
            <a:ext cx="1542197" cy="10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terver.ru/img/romb/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996952"/>
            <a:ext cx="2101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chool.xvatit.com/images/7/77/19102010_1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2780928"/>
            <a:ext cx="1742813" cy="10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ics.photographer.ru/nonstop/pics/pictures/756/75630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5157192"/>
            <a:ext cx="1918932" cy="13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и окружность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653136"/>
            <a:ext cx="1632384" cy="133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\Desktop\B4_6img_1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5445224"/>
            <a:ext cx="1152128" cy="11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d3mlntcv38ck9k.cloudfront.net/content/konspekt_image/191769/44e7ef80_8f3d_0132_82b7_12313c0dade2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077072"/>
            <a:ext cx="1296144" cy="121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matematikalegko.ru/wp-content/uploads/2014/04/161.gif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1412776"/>
            <a:ext cx="1949312" cy="113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ree.megacampus.ru/xbookM0005/files/18-10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2053505" cy="95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Актуальность темы</a:t>
            </a:r>
            <a:br>
              <a:rPr lang="ru-RU" sz="2800" dirty="0" smtClean="0"/>
            </a:br>
            <a:r>
              <a:rPr lang="ru-RU" sz="2800" dirty="0" smtClean="0"/>
              <a:t>Выделите прямой угол</a:t>
            </a:r>
            <a:endParaRPr lang="ru-RU" sz="2800" dirty="0"/>
          </a:p>
        </p:txBody>
      </p:sp>
      <p:pic>
        <p:nvPicPr>
          <p:cNvPr id="6" name="Рисунок 5" descr="C:\Users\по\Desktop\geom8atan-115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webmath.ru/poleznoe/images/geometric_figure/formules_512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45224"/>
            <a:ext cx="1008112" cy="12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thumb/c/c9/Square_(geometry).svg/200px-Square_(geometry)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445225"/>
            <a:ext cx="122829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ree.megacampus.ru/xbookM0005/files/18-13r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340768"/>
            <a:ext cx="1996060" cy="11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resolventa.ru/sprris/planimetry/cangle/ca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492896"/>
            <a:ext cx="1378424" cy="13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udocs.exdat.com/data/15/14012/14012_html_m60b1405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933056"/>
            <a:ext cx="15974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resolventa.ru/sprris/planimetry/trap/tr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05064"/>
            <a:ext cx="1542197" cy="10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terver.ru/img/romb/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996952"/>
            <a:ext cx="2101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chool.xvatit.com/images/7/77/19102010_1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2780928"/>
            <a:ext cx="1742813" cy="10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ics.photographer.ru/nonstop/pics/pictures/756/75630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5157192"/>
            <a:ext cx="1918932" cy="13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и окружность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653136"/>
            <a:ext cx="1632384" cy="133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\Desktop\B4_6img_1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5445224"/>
            <a:ext cx="1152128" cy="11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d3mlntcv38ck9k.cloudfront.net/content/konspekt_image/191769/44e7ef80_8f3d_0132_82b7_12313c0dade2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077072"/>
            <a:ext cx="1296144" cy="121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matematikalegko.ru/wp-content/uploads/2014/04/161.gif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1412776"/>
            <a:ext cx="1949312" cy="113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1619672" y="155679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19672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47664" y="191683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4139951" y="1556789"/>
            <a:ext cx="45719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350100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87824" y="48691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H="1" flipV="1">
            <a:off x="3347863" y="6381328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51520" y="321297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51520" y="2708920"/>
            <a:ext cx="28803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9552" y="2708920"/>
            <a:ext cx="86409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Улыбающееся лицо 39"/>
          <p:cNvSpPr/>
          <p:nvPr/>
        </p:nvSpPr>
        <p:spPr>
          <a:xfrm flipH="1">
            <a:off x="3347864" y="6381328"/>
            <a:ext cx="72009" cy="720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лыбающееся лицо 40"/>
          <p:cNvSpPr/>
          <p:nvPr/>
        </p:nvSpPr>
        <p:spPr>
          <a:xfrm flipH="1">
            <a:off x="539552" y="2708920"/>
            <a:ext cx="72009" cy="7200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лыбающееся лицо 41"/>
          <p:cNvSpPr/>
          <p:nvPr/>
        </p:nvSpPr>
        <p:spPr>
          <a:xfrm flipH="1">
            <a:off x="1907704" y="6165304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лыбающееся лицо 42"/>
          <p:cNvSpPr/>
          <p:nvPr/>
        </p:nvSpPr>
        <p:spPr>
          <a:xfrm flipH="1">
            <a:off x="899592" y="4797152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899592" y="414908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979712" y="551723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683568" y="6021288"/>
            <a:ext cx="129614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Улыбающееся лицо 51"/>
          <p:cNvSpPr/>
          <p:nvPr/>
        </p:nvSpPr>
        <p:spPr>
          <a:xfrm flipH="1">
            <a:off x="899592" y="4149080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лыбающееся лицо 52"/>
          <p:cNvSpPr/>
          <p:nvPr/>
        </p:nvSpPr>
        <p:spPr>
          <a:xfrm flipH="1">
            <a:off x="4860032" y="3645024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860032" y="299695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860032" y="2996952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Улыбающееся лицо 57"/>
          <p:cNvSpPr/>
          <p:nvPr/>
        </p:nvSpPr>
        <p:spPr>
          <a:xfrm flipH="1">
            <a:off x="5796136" y="3284984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668344" y="32129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668344" y="32129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668344" y="393305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948264" y="357301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668344" y="321297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Улыбающееся лицо 73"/>
          <p:cNvSpPr/>
          <p:nvPr/>
        </p:nvSpPr>
        <p:spPr>
          <a:xfrm flipH="1">
            <a:off x="7668344" y="3501008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лыбающееся лицо 74"/>
          <p:cNvSpPr/>
          <p:nvPr/>
        </p:nvSpPr>
        <p:spPr>
          <a:xfrm flipH="1">
            <a:off x="6804248" y="2276872"/>
            <a:ext cx="45719" cy="5524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лыбающееся лицо 75"/>
          <p:cNvSpPr/>
          <p:nvPr/>
        </p:nvSpPr>
        <p:spPr>
          <a:xfrm flipH="1" flipV="1">
            <a:off x="7812360" y="2276872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5436096" y="47251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436096" y="4581128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Улыбающееся лицо 80"/>
          <p:cNvSpPr/>
          <p:nvPr/>
        </p:nvSpPr>
        <p:spPr>
          <a:xfrm flipH="1">
            <a:off x="5868144" y="4581128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4355976" y="5517232"/>
            <a:ext cx="93610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355976" y="5589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Улыбающееся лицо 85"/>
          <p:cNvSpPr/>
          <p:nvPr/>
        </p:nvSpPr>
        <p:spPr>
          <a:xfrm flipH="1">
            <a:off x="4860032" y="6021288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4355976" y="5589240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Улыбающееся лицо 89"/>
          <p:cNvSpPr/>
          <p:nvPr/>
        </p:nvSpPr>
        <p:spPr>
          <a:xfrm flipH="1">
            <a:off x="4788024" y="6093296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6012160" y="6165304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Улыбающееся лицо 92"/>
          <p:cNvSpPr/>
          <p:nvPr/>
        </p:nvSpPr>
        <p:spPr>
          <a:xfrm flipH="1">
            <a:off x="6300192" y="6093296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971600" y="12687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100392" y="5445224"/>
            <a:ext cx="720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956376" y="5085184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8532440" y="53732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8172400" y="5301208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Улыбающееся лицо 104"/>
          <p:cNvSpPr/>
          <p:nvPr/>
        </p:nvSpPr>
        <p:spPr>
          <a:xfrm flipH="1">
            <a:off x="7884368" y="5157192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лыбающееся лицо 105"/>
          <p:cNvSpPr/>
          <p:nvPr/>
        </p:nvSpPr>
        <p:spPr>
          <a:xfrm flipH="1">
            <a:off x="8028384" y="5661248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лыбающееся лицо 106"/>
          <p:cNvSpPr/>
          <p:nvPr/>
        </p:nvSpPr>
        <p:spPr>
          <a:xfrm flipH="1">
            <a:off x="8460432" y="5373216"/>
            <a:ext cx="45719" cy="55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804248" y="227687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812360" y="227687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39552" y="2708920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860032" y="3645024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68144" y="458112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99592" y="4149080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899592" y="479715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347864" y="638132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96136" y="3284984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987824" y="4869160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907704" y="6165304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300192" y="6093296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860032" y="602128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788024" y="6093296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460432" y="5373216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884368" y="515719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028384" y="566124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596336" y="3573016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668344" y="350100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308304" y="3645024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H="1">
            <a:off x="7236296" y="3212976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619672" y="155679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1547664" y="414908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1475656" y="4149080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475656" y="4797152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5256584" cy="1584175"/>
          </a:xfrm>
        </p:spPr>
        <p:txBody>
          <a:bodyPr/>
          <a:lstStyle/>
          <a:p>
            <a:pPr algn="l"/>
            <a:r>
              <a:rPr lang="ru-RU" dirty="0" smtClean="0"/>
              <a:t>Прямоугольный   треугольник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062912" cy="391502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>
                <a:latin typeface="+mj-lt"/>
              </a:rPr>
              <a:t>Стороны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>
                <a:latin typeface="+mj-lt"/>
              </a:rPr>
              <a:t>Углы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>
                <a:latin typeface="+mj-lt"/>
              </a:rPr>
              <a:t>Соотношения между сторонами и углами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/>
              <a:t>Частные случаи прямоугольных треугольников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/>
              <a:t>Замечательные линии (свойства высоты прямого угла)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/>
              <a:t>Замечательные линии  (свойства медианы из прямого угла)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/>
              <a:t>Описанная окружность</a:t>
            </a:r>
            <a:endParaRPr lang="ru-RU" sz="2000" b="1" dirty="0" smtClean="0">
              <a:latin typeface="+mj-lt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>
                <a:latin typeface="+mj-lt"/>
              </a:rPr>
              <a:t>Площадь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000" b="1" dirty="0" smtClean="0">
                <a:latin typeface="+mj-lt"/>
              </a:rPr>
              <a:t>Вписанная окружность</a:t>
            </a:r>
          </a:p>
          <a:p>
            <a:pPr algn="l"/>
            <a:endParaRPr lang="ru-RU" sz="2000" b="1" dirty="0" smtClean="0">
              <a:latin typeface="+mj-lt"/>
            </a:endParaRPr>
          </a:p>
          <a:p>
            <a:pPr algn="l"/>
            <a:endParaRPr lang="ru-RU" dirty="0"/>
          </a:p>
        </p:txBody>
      </p:sp>
      <p:pic>
        <p:nvPicPr>
          <p:cNvPr id="9" name="Рисунок 8" descr="http://i021.radikal.ru/1102/b9/05939cd1f91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3700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1309</TotalTime>
  <Words>658</Words>
  <Application>Microsoft Office PowerPoint</Application>
  <PresentationFormat>Экран (4:3)</PresentationFormat>
  <Paragraphs>247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Яркая</vt:lpstr>
      <vt:lpstr>Слайд</vt:lpstr>
      <vt:lpstr>Слайд 1</vt:lpstr>
      <vt:lpstr>Простейший из многоугольников – треугольник – играет особую роль. Без преувеличения можно сказать, что вся геометрия со времен «Начал»  Евклида покоится на «трех китах» – трех признаках равенства треугольников.</vt:lpstr>
      <vt:lpstr>Логика не парит в пространстве, без всякой связи с миром наблюдений. </vt:lpstr>
      <vt:lpstr>Прямой угол Эва Радзакис На стихотворение «Углы»  (Алла Морозова)  Не сменяю я угол прямой На тупой или даже на острый Всё в порядке с моей головой Просто мир за окном слишком пёстрый  У окна лишь прямые углы Девяносто умножь на четыре И ты в центре придуманной мглы Оставаясь в уютной квартире  Как не странно, четыре угла Образуют законченный круг В коем спрятаться можно от зла От болтливых друзей и подруг  Не сменяю я угол прямой Мне тепло от его прямоты Жаль, что видимся редко с тобой - Ярким светом далекой звезды </vt:lpstr>
      <vt:lpstr>Прямоугольный треугольник</vt:lpstr>
      <vt:lpstr>Цели урока:</vt:lpstr>
      <vt:lpstr>Актуальность темы Выделите прямой угол</vt:lpstr>
      <vt:lpstr>Актуальность темы Выделите прямой угол</vt:lpstr>
      <vt:lpstr>Прямоугольный   треугольник</vt:lpstr>
      <vt:lpstr>Стороны   прямоугольного треугольника</vt:lpstr>
      <vt:lpstr>Углы  прямоугольного треугольника</vt:lpstr>
      <vt:lpstr>Частные  случаи  прямоугольных  треугольников</vt:lpstr>
      <vt:lpstr>Высота  опущенная из прямого  угла</vt:lpstr>
      <vt:lpstr>Медиана  из  прямого  угла Описанная   окружность</vt:lpstr>
      <vt:lpstr>Площадь                      вписанная    окружность</vt:lpstr>
      <vt:lpstr>Упражнение 2        Упражнение 3</vt:lpstr>
      <vt:lpstr>Самопроверка</vt:lpstr>
      <vt:lpstr>Рефлексия На какой вы ступеньке и с каким настроением?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140</cp:revision>
  <dcterms:created xsi:type="dcterms:W3CDTF">2015-04-09T19:41:50Z</dcterms:created>
  <dcterms:modified xsi:type="dcterms:W3CDTF">2015-04-14T20:52:42Z</dcterms:modified>
</cp:coreProperties>
</file>